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4" r:id="rId15"/>
    <p:sldId id="281" r:id="rId16"/>
    <p:sldId id="282" r:id="rId17"/>
    <p:sldId id="285" r:id="rId18"/>
    <p:sldId id="283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12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linguagens de programação:</a:t>
            </a:r>
          </a:p>
          <a:p>
            <a:r>
              <a:rPr lang="pt-BR" dirty="0" err="1"/>
              <a:t>Predictions</a:t>
            </a:r>
            <a:r>
              <a:rPr lang="pt-BR" dirty="0"/>
              <a:t> = </a:t>
            </a:r>
            <a:r>
              <a:rPr lang="pt-BR" dirty="0" err="1"/>
              <a:t>matrix</a:t>
            </a:r>
            <a:r>
              <a:rPr lang="pt-BR" dirty="0"/>
              <a:t> *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02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063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linguagens de programação:</a:t>
            </a:r>
          </a:p>
          <a:p>
            <a:r>
              <a:rPr lang="pt-BR" dirty="0" err="1"/>
              <a:t>Predictions</a:t>
            </a:r>
            <a:r>
              <a:rPr lang="pt-BR" dirty="0"/>
              <a:t> = </a:t>
            </a:r>
            <a:r>
              <a:rPr lang="pt-BR" dirty="0" err="1"/>
              <a:t>matrix</a:t>
            </a:r>
            <a:r>
              <a:rPr lang="pt-BR" dirty="0"/>
              <a:t> *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24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098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693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013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89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20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649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49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8456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56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116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760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651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18/11/2018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Matrizes e Vetores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Revisão de Álgebra Linear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Matriz * vetor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F34BCC9-B2C5-4958-96B0-5DE8FFBFE599}"/>
                  </a:ext>
                </a:extLst>
              </p:cNvPr>
              <p:cNvSpPr txBox="1"/>
              <p:nvPr/>
            </p:nvSpPr>
            <p:spPr>
              <a:xfrm>
                <a:off x="1105679" y="2402632"/>
                <a:ext cx="3234445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F34BCC9-B2C5-4958-96B0-5DE8FFBF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79" y="2402632"/>
                <a:ext cx="3234445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B0140D7-7AB9-4893-A3E0-F918CDE7000B}"/>
                  </a:ext>
                </a:extLst>
              </p:cNvPr>
              <p:cNvSpPr/>
              <p:nvPr/>
            </p:nvSpPr>
            <p:spPr>
              <a:xfrm>
                <a:off x="4198727" y="2461650"/>
                <a:ext cx="5077353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1∗1)+(2∗3)+(1∗2)+(5∗1)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3∗3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+0+(4∗1)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−1∗1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−2∗3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+0+0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B0140D7-7AB9-4893-A3E0-F918CDE70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27" y="2461650"/>
                <a:ext cx="5077353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D44A6FB4-D27E-44BB-8030-617C29B57663}"/>
              </a:ext>
            </a:extLst>
          </p:cNvPr>
          <p:cNvSpPr txBox="1">
            <a:spLocks/>
          </p:cNvSpPr>
          <p:nvPr/>
        </p:nvSpPr>
        <p:spPr bwMode="black">
          <a:xfrm>
            <a:off x="1936713" y="387476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4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6566155-251F-4176-965D-606A8F338EB7}"/>
              </a:ext>
            </a:extLst>
          </p:cNvPr>
          <p:cNvSpPr txBox="1">
            <a:spLocks/>
          </p:cNvSpPr>
          <p:nvPr/>
        </p:nvSpPr>
        <p:spPr bwMode="black">
          <a:xfrm>
            <a:off x="3366630" y="387476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1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81ABBD46-9894-445C-A591-2901D2BCD7D2}"/>
              </a:ext>
            </a:extLst>
          </p:cNvPr>
          <p:cNvSpPr txBox="1">
            <a:spLocks/>
          </p:cNvSpPr>
          <p:nvPr/>
        </p:nvSpPr>
        <p:spPr bwMode="black">
          <a:xfrm>
            <a:off x="5382244" y="3853575"/>
            <a:ext cx="390499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6E1C4FB3-C156-414E-B390-8BCDEE620243}"/>
              </a:ext>
            </a:extLst>
          </p:cNvPr>
          <p:cNvSpPr txBox="1">
            <a:spLocks/>
          </p:cNvSpPr>
          <p:nvPr/>
        </p:nvSpPr>
        <p:spPr bwMode="black">
          <a:xfrm>
            <a:off x="958427" y="5038011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Qual a dimensão de saída do vetor resultante?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Lembrando que matriz de dimensões m x n multiplicada por vetores n x 1 resultam em m x 1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A1E9786B-9F24-4037-A25C-DBE7D2C468F7}"/>
              </a:ext>
            </a:extLst>
          </p:cNvPr>
          <p:cNvSpPr txBox="1">
            <a:spLocks/>
          </p:cNvSpPr>
          <p:nvPr/>
        </p:nvSpPr>
        <p:spPr bwMode="black">
          <a:xfrm>
            <a:off x="6220982" y="3826185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C9B7477-1D18-4EE3-BA0B-C9ED4FDFD026}"/>
                  </a:ext>
                </a:extLst>
              </p:cNvPr>
              <p:cNvSpPr/>
              <p:nvPr/>
            </p:nvSpPr>
            <p:spPr>
              <a:xfrm>
                <a:off x="9090556" y="2560907"/>
                <a:ext cx="1213024" cy="106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C9B7477-1D18-4EE3-BA0B-C9ED4FDFD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556" y="2560907"/>
                <a:ext cx="1213024" cy="106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034187F8-976A-43AF-A7F2-EEE0513BE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506" y="4084172"/>
            <a:ext cx="3848100" cy="8191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F42E86-3E0F-4EB5-841E-836C7A615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5305" y="4114086"/>
            <a:ext cx="657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6" grpId="0"/>
      <p:bldP spid="27" grpId="0"/>
      <p:bldP spid="27" grpId="1"/>
      <p:bldP spid="28" grpId="0"/>
      <p:bldP spid="3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Exemplo Prático: </a:t>
            </a:r>
            <a:r>
              <a:rPr lang="pt-BR" sz="3600" dirty="0" err="1"/>
              <a:t>Hypothesis</a:t>
            </a:r>
            <a:endParaRPr lang="pt-BR" sz="3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C75CBB-A468-4FDE-B97F-70CE9577D238}"/>
              </a:ext>
            </a:extLst>
          </p:cNvPr>
          <p:cNvSpPr txBox="1"/>
          <p:nvPr/>
        </p:nvSpPr>
        <p:spPr>
          <a:xfrm>
            <a:off x="1259840" y="2326640"/>
            <a:ext cx="128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Sizes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/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/>
              <p:nvPr/>
            </p:nvSpPr>
            <p:spPr>
              <a:xfrm>
                <a:off x="3870960" y="2819400"/>
                <a:ext cx="2911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=−40+0.25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0" y="2819400"/>
                <a:ext cx="2911118" cy="369332"/>
              </a:xfrm>
              <a:prstGeom prst="rect">
                <a:avLst/>
              </a:prstGeom>
              <a:blipFill>
                <a:blip r:embed="rId4"/>
                <a:stretch>
                  <a:fillRect l="-2092" r="-1883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76014-98B7-4E91-951E-B422B5DFF7B5}"/>
              </a:ext>
            </a:extLst>
          </p:cNvPr>
          <p:cNvSpPr txBox="1"/>
          <p:nvPr/>
        </p:nvSpPr>
        <p:spPr>
          <a:xfrm>
            <a:off x="4686151" y="232664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Hypothesis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/>
              <p:nvPr/>
            </p:nvSpPr>
            <p:spPr>
              <a:xfrm>
                <a:off x="3021826" y="4123350"/>
                <a:ext cx="6315214" cy="1452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26" y="4123350"/>
                <a:ext cx="631521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F5FB6EA-69CB-45B8-8B51-F618300F158C}"/>
                  </a:ext>
                </a:extLst>
              </p:cNvPr>
              <p:cNvSpPr txBox="1"/>
              <p:nvPr/>
            </p:nvSpPr>
            <p:spPr>
              <a:xfrm>
                <a:off x="6446588" y="4199912"/>
                <a:ext cx="2453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+2104∗0.25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F5FB6EA-69CB-45B8-8B51-F618300F1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8" y="4199912"/>
                <a:ext cx="2453429" cy="276999"/>
              </a:xfrm>
              <a:prstGeom prst="rect">
                <a:avLst/>
              </a:prstGeom>
              <a:blipFill>
                <a:blip r:embed="rId6"/>
                <a:stretch>
                  <a:fillRect l="-1990" r="-223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7F7B759B-934C-4A72-B166-9237999096C2}"/>
                  </a:ext>
                </a:extLst>
              </p:cNvPr>
              <p:cNvSpPr txBox="1"/>
              <p:nvPr/>
            </p:nvSpPr>
            <p:spPr>
              <a:xfrm>
                <a:off x="6446588" y="4553473"/>
                <a:ext cx="2453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+1416∗0.25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7F7B759B-934C-4A72-B166-92379990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8" y="4553473"/>
                <a:ext cx="2453429" cy="276999"/>
              </a:xfrm>
              <a:prstGeom prst="rect">
                <a:avLst/>
              </a:prstGeom>
              <a:blipFill>
                <a:blip r:embed="rId7"/>
                <a:stretch>
                  <a:fillRect l="-1990" r="-223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C13DD22-BA46-4F25-AD44-11F4FC1AB2B7}"/>
                  </a:ext>
                </a:extLst>
              </p:cNvPr>
              <p:cNvSpPr txBox="1"/>
              <p:nvPr/>
            </p:nvSpPr>
            <p:spPr>
              <a:xfrm>
                <a:off x="6446587" y="4888523"/>
                <a:ext cx="2453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+1534∗0.25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C13DD22-BA46-4F25-AD44-11F4FC1A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7" y="4888523"/>
                <a:ext cx="2453429" cy="276999"/>
              </a:xfrm>
              <a:prstGeom prst="rect">
                <a:avLst/>
              </a:prstGeom>
              <a:blipFill>
                <a:blip r:embed="rId8"/>
                <a:stretch>
                  <a:fillRect l="-1990" r="-223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797A794-762B-456C-B12F-1F91577B1A66}"/>
                  </a:ext>
                </a:extLst>
              </p:cNvPr>
              <p:cNvSpPr txBox="1"/>
              <p:nvPr/>
            </p:nvSpPr>
            <p:spPr>
              <a:xfrm>
                <a:off x="6446587" y="5204214"/>
                <a:ext cx="232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+852∗0.25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797A794-762B-456C-B12F-1F91577B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7" y="5204214"/>
                <a:ext cx="2325188" cy="276999"/>
              </a:xfrm>
              <a:prstGeom prst="rect">
                <a:avLst/>
              </a:prstGeom>
              <a:blipFill>
                <a:blip r:embed="rId9"/>
                <a:stretch>
                  <a:fillRect l="-2100" r="-236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9E81BEC-BC40-4154-8875-08D3464FD4C9}"/>
                  </a:ext>
                </a:extLst>
              </p:cNvPr>
              <p:cNvSpPr txBox="1"/>
              <p:nvPr/>
            </p:nvSpPr>
            <p:spPr>
              <a:xfrm>
                <a:off x="8900016" y="3469856"/>
                <a:ext cx="1007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2104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9E81BEC-BC40-4154-8875-08D3464FD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16" y="3469856"/>
                <a:ext cx="1007584" cy="276999"/>
              </a:xfrm>
              <a:prstGeom prst="rect">
                <a:avLst/>
              </a:prstGeom>
              <a:blipFill>
                <a:blip r:embed="rId10"/>
                <a:stretch>
                  <a:fillRect l="-545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0BA8FEB-B68A-4C1B-B5ED-4C24C16D9CDA}"/>
                  </a:ext>
                </a:extLst>
              </p:cNvPr>
              <p:cNvSpPr txBox="1"/>
              <p:nvPr/>
            </p:nvSpPr>
            <p:spPr>
              <a:xfrm>
                <a:off x="9579475" y="4061412"/>
                <a:ext cx="1008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(1416)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0BA8FEB-B68A-4C1B-B5ED-4C24C16D9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75" y="4061412"/>
                <a:ext cx="1008353" cy="276999"/>
              </a:xfrm>
              <a:prstGeom prst="rect">
                <a:avLst/>
              </a:prstGeom>
              <a:blipFill>
                <a:blip r:embed="rId11"/>
                <a:stretch>
                  <a:fillRect l="-5422" t="-2174" r="-7831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625B8477-3CA5-4CCD-9013-384CD69D9922}"/>
              </a:ext>
            </a:extLst>
          </p:cNvPr>
          <p:cNvSpPr txBox="1">
            <a:spLocks/>
          </p:cNvSpPr>
          <p:nvPr/>
        </p:nvSpPr>
        <p:spPr bwMode="black">
          <a:xfrm>
            <a:off x="3626012" y="556147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1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11604EA-96DB-4DA4-9123-510E16AA5207}"/>
              </a:ext>
            </a:extLst>
          </p:cNvPr>
          <p:cNvSpPr txBox="1">
            <a:spLocks/>
          </p:cNvSpPr>
          <p:nvPr/>
        </p:nvSpPr>
        <p:spPr bwMode="black">
          <a:xfrm>
            <a:off x="5099216" y="556984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1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3C3A1AB-529E-46CC-921E-F5304C52FD0F}"/>
              </a:ext>
            </a:extLst>
          </p:cNvPr>
          <p:cNvSpPr txBox="1">
            <a:spLocks/>
          </p:cNvSpPr>
          <p:nvPr/>
        </p:nvSpPr>
        <p:spPr bwMode="black">
          <a:xfrm>
            <a:off x="7446675" y="5561473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1</a:t>
            </a:r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73284042-A163-4AB6-8E9D-FD63DF46E5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79103" y="3907108"/>
            <a:ext cx="726481" cy="11589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1FA47B5A-CF0D-4AB1-AE0F-29B1DEC3A0E6}"/>
              </a:ext>
            </a:extLst>
          </p:cNvPr>
          <p:cNvCxnSpPr>
            <a:cxnSpLocks/>
          </p:cNvCxnSpPr>
          <p:nvPr/>
        </p:nvCxnSpPr>
        <p:spPr>
          <a:xfrm rot="5400000">
            <a:off x="4682430" y="3832822"/>
            <a:ext cx="128817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3B31AD74-6AB8-4D52-AA1E-3E4619A53D0C}"/>
              </a:ext>
            </a:extLst>
          </p:cNvPr>
          <p:cNvSpPr/>
          <p:nvPr/>
        </p:nvSpPr>
        <p:spPr>
          <a:xfrm>
            <a:off x="6445181" y="4199912"/>
            <a:ext cx="2453429" cy="2833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7A01F9B-89DC-4FAE-B3B3-DF6F211CD7F9}"/>
              </a:ext>
            </a:extLst>
          </p:cNvPr>
          <p:cNvSpPr/>
          <p:nvPr/>
        </p:nvSpPr>
        <p:spPr>
          <a:xfrm>
            <a:off x="6445181" y="4553473"/>
            <a:ext cx="2453429" cy="2833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F1E51F91-3653-4741-A660-9D9CFE4B6D82}"/>
              </a:ext>
            </a:extLst>
          </p:cNvPr>
          <p:cNvCxnSpPr>
            <a:stCxn id="22" idx="1"/>
            <a:endCxn id="33" idx="0"/>
          </p:cNvCxnSpPr>
          <p:nvPr/>
        </p:nvCxnSpPr>
        <p:spPr>
          <a:xfrm rot="10800000" flipV="1">
            <a:off x="7671896" y="3608356"/>
            <a:ext cx="1228120" cy="5915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7C1FD19E-15B8-4A1C-8CAC-C22347F45289}"/>
              </a:ext>
            </a:extLst>
          </p:cNvPr>
          <p:cNvCxnSpPr>
            <a:stCxn id="23" idx="2"/>
          </p:cNvCxnSpPr>
          <p:nvPr/>
        </p:nvCxnSpPr>
        <p:spPr>
          <a:xfrm rot="5400000">
            <a:off x="9322583" y="3957320"/>
            <a:ext cx="379979" cy="11421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12ED92B4-1CA9-491B-98B6-E733254462AB}"/>
              </a:ext>
            </a:extLst>
          </p:cNvPr>
          <p:cNvSpPr/>
          <p:nvPr/>
        </p:nvSpPr>
        <p:spPr>
          <a:xfrm>
            <a:off x="3260669" y="4180134"/>
            <a:ext cx="313267" cy="301599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91A8FCE-464A-4131-AD3B-BA1A1F91EE84}"/>
              </a:ext>
            </a:extLst>
          </p:cNvPr>
          <p:cNvSpPr/>
          <p:nvPr/>
        </p:nvSpPr>
        <p:spPr>
          <a:xfrm>
            <a:off x="5061500" y="4489613"/>
            <a:ext cx="637068" cy="365460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2F8A186-C310-48C4-8CFA-23C2D7F8EF20}"/>
              </a:ext>
            </a:extLst>
          </p:cNvPr>
          <p:cNvSpPr/>
          <p:nvPr/>
        </p:nvSpPr>
        <p:spPr>
          <a:xfrm>
            <a:off x="3738309" y="4174210"/>
            <a:ext cx="797144" cy="30159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B317EDD-717B-440B-97E5-E25CCA646932}"/>
              </a:ext>
            </a:extLst>
          </p:cNvPr>
          <p:cNvSpPr/>
          <p:nvPr/>
        </p:nvSpPr>
        <p:spPr>
          <a:xfrm>
            <a:off x="5107370" y="4861424"/>
            <a:ext cx="545327" cy="382967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2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9" grpId="0"/>
      <p:bldP spid="31" grpId="0"/>
      <p:bldP spid="33" grpId="0" animBg="1"/>
      <p:bldP spid="34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Matriz * 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BF9F67F-702E-4283-997D-A943163D7DD7}"/>
                  </a:ext>
                </a:extLst>
              </p:cNvPr>
              <p:cNvSpPr txBox="1"/>
              <p:nvPr/>
            </p:nvSpPr>
            <p:spPr>
              <a:xfrm>
                <a:off x="958427" y="2494072"/>
                <a:ext cx="28617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BF9F67F-702E-4283-997D-A943163D7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27" y="2494072"/>
                <a:ext cx="28617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1E4EDFA-0F4B-4408-8241-CCE46139CEC6}"/>
                  </a:ext>
                </a:extLst>
              </p:cNvPr>
              <p:cNvSpPr txBox="1"/>
              <p:nvPr/>
            </p:nvSpPr>
            <p:spPr>
              <a:xfrm>
                <a:off x="3721947" y="2679521"/>
                <a:ext cx="1063413" cy="657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1E4EDFA-0F4B-4408-8241-CCE46139C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947" y="2679521"/>
                <a:ext cx="1063413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3E0510F3-444A-41D2-8464-CC5F9AC4FBD2}"/>
              </a:ext>
            </a:extLst>
          </p:cNvPr>
          <p:cNvSpPr/>
          <p:nvPr/>
        </p:nvSpPr>
        <p:spPr>
          <a:xfrm>
            <a:off x="958427" y="2679521"/>
            <a:ext cx="1317413" cy="2871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D4F1492-F09B-404B-8DFF-37121395367E}"/>
              </a:ext>
            </a:extLst>
          </p:cNvPr>
          <p:cNvSpPr/>
          <p:nvPr/>
        </p:nvSpPr>
        <p:spPr>
          <a:xfrm>
            <a:off x="2468880" y="2494072"/>
            <a:ext cx="287867" cy="100610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51DAA5A-F28C-4E46-A219-F2532D07B98F}"/>
                  </a:ext>
                </a:extLst>
              </p:cNvPr>
              <p:cNvSpPr txBox="1"/>
              <p:nvPr/>
            </p:nvSpPr>
            <p:spPr>
              <a:xfrm>
                <a:off x="3786293" y="2679521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51DAA5A-F28C-4E46-A219-F2532D07B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293" y="2679521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70EC761-A373-44A5-AD56-FFE804E91FBD}"/>
                  </a:ext>
                </a:extLst>
              </p:cNvPr>
              <p:cNvSpPr txBox="1"/>
              <p:nvPr/>
            </p:nvSpPr>
            <p:spPr>
              <a:xfrm>
                <a:off x="3843866" y="3008169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70EC761-A373-44A5-AD56-FFE804E91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866" y="3008169"/>
                <a:ext cx="238847" cy="369332"/>
              </a:xfrm>
              <a:prstGeom prst="rect">
                <a:avLst/>
              </a:prstGeom>
              <a:blipFill>
                <a:blip r:embed="rId6"/>
                <a:stretch>
                  <a:fillRect l="-30769" r="-30769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9844B8E-1704-4DEF-87BE-61A0CB79988A}"/>
                  </a:ext>
                </a:extLst>
              </p:cNvPr>
              <p:cNvSpPr txBox="1"/>
              <p:nvPr/>
            </p:nvSpPr>
            <p:spPr>
              <a:xfrm>
                <a:off x="4341999" y="2679521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9844B8E-1704-4DEF-87BE-61A0CB79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999" y="2679521"/>
                <a:ext cx="408766" cy="369332"/>
              </a:xfrm>
              <a:prstGeom prst="rect">
                <a:avLst/>
              </a:prstGeom>
              <a:blipFill>
                <a:blip r:embed="rId7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23E5029-1FE3-4FCF-96B4-1DA01B949E85}"/>
                  </a:ext>
                </a:extLst>
              </p:cNvPr>
              <p:cNvSpPr txBox="1"/>
              <p:nvPr/>
            </p:nvSpPr>
            <p:spPr>
              <a:xfrm>
                <a:off x="4359297" y="2970080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23E5029-1FE3-4FCF-96B4-1DA01B94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297" y="2970080"/>
                <a:ext cx="408766" cy="369332"/>
              </a:xfrm>
              <a:prstGeom prst="rect">
                <a:avLst/>
              </a:prstGeom>
              <a:blipFill>
                <a:blip r:embed="rId8"/>
                <a:stretch>
                  <a:fillRect l="-16418" r="-19403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A1696067-E1E2-4CDD-A33D-457A91AA012F}"/>
              </a:ext>
            </a:extLst>
          </p:cNvPr>
          <p:cNvSpPr/>
          <p:nvPr/>
        </p:nvSpPr>
        <p:spPr>
          <a:xfrm>
            <a:off x="2920474" y="2494954"/>
            <a:ext cx="287867" cy="100610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E02CA9C-9356-4B83-A580-DF50ABE0660B}"/>
              </a:ext>
            </a:extLst>
          </p:cNvPr>
          <p:cNvSpPr/>
          <p:nvPr/>
        </p:nvSpPr>
        <p:spPr>
          <a:xfrm>
            <a:off x="958427" y="3008169"/>
            <a:ext cx="1317413" cy="2871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9C49D96-04D7-4B27-A65E-B6E3F5345D56}"/>
              </a:ext>
            </a:extLst>
          </p:cNvPr>
          <p:cNvSpPr txBox="1">
            <a:spLocks/>
          </p:cNvSpPr>
          <p:nvPr/>
        </p:nvSpPr>
        <p:spPr bwMode="black">
          <a:xfrm>
            <a:off x="1280369" y="362467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3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F2933995-3098-4F89-B676-658772AE0BD9}"/>
              </a:ext>
            </a:extLst>
          </p:cNvPr>
          <p:cNvSpPr txBox="1">
            <a:spLocks/>
          </p:cNvSpPr>
          <p:nvPr/>
        </p:nvSpPr>
        <p:spPr bwMode="black">
          <a:xfrm>
            <a:off x="2534814" y="362467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1795AAF-611B-4C15-8579-D52FB5B3BD11}"/>
              </a:ext>
            </a:extLst>
          </p:cNvPr>
          <p:cNvSpPr txBox="1">
            <a:spLocks/>
          </p:cNvSpPr>
          <p:nvPr/>
        </p:nvSpPr>
        <p:spPr bwMode="black">
          <a:xfrm>
            <a:off x="3988457" y="362467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2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2801E100-33DD-4D73-AD98-618CE53EC572}"/>
              </a:ext>
            </a:extLst>
          </p:cNvPr>
          <p:cNvSpPr txBox="1">
            <a:spLocks/>
          </p:cNvSpPr>
          <p:nvPr/>
        </p:nvSpPr>
        <p:spPr bwMode="black">
          <a:xfrm>
            <a:off x="786008" y="4359712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Em uma multiplicação Matriz*Matriz...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Matrizes m x n multiplicadas por n x o resultam em matrizes m x 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51A4A595-5FB6-4A8F-9A59-147AC83A8AB4}"/>
              </a:ext>
            </a:extLst>
          </p:cNvPr>
          <p:cNvSpPr txBox="1">
            <a:spLocks/>
          </p:cNvSpPr>
          <p:nvPr/>
        </p:nvSpPr>
        <p:spPr bwMode="black">
          <a:xfrm>
            <a:off x="786008" y="5220193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 coluna “n” da Matriz resultante...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Pode ser obtida multiplicando a matriz A pela coluna “n” da matriz B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A503B6-0CBB-463A-A51A-68CB736D8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792" y="2679714"/>
            <a:ext cx="2933700" cy="847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1956C3-93E6-421E-9EFD-0C15052D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8477" y="2684540"/>
            <a:ext cx="1076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8" grpId="0"/>
      <p:bldP spid="19" grpId="0"/>
      <p:bldP spid="20" grpId="0"/>
      <p:bldP spid="21" grpId="0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4" grpId="0"/>
      <p:bldP spid="29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Exemplo Prático: Diferentes </a:t>
            </a:r>
            <a:r>
              <a:rPr lang="pt-BR" sz="3600" dirty="0" err="1"/>
              <a:t>hypothesis</a:t>
            </a:r>
            <a:endParaRPr lang="pt-BR" sz="3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C75CBB-A468-4FDE-B97F-70CE9577D238}"/>
              </a:ext>
            </a:extLst>
          </p:cNvPr>
          <p:cNvSpPr txBox="1"/>
          <p:nvPr/>
        </p:nvSpPr>
        <p:spPr>
          <a:xfrm>
            <a:off x="1259840" y="2326640"/>
            <a:ext cx="128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Sizes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/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7EC461FC-AA49-4F04-93AE-8350E366A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7" y="2695972"/>
                <a:ext cx="933268" cy="1427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/>
              <p:nvPr/>
            </p:nvSpPr>
            <p:spPr>
              <a:xfrm>
                <a:off x="3870960" y="2819400"/>
                <a:ext cx="3262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1.  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=−40+0.25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5774AD2-548C-427E-AC2A-BC878A39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0" y="2819400"/>
                <a:ext cx="3262175" cy="369332"/>
              </a:xfrm>
              <a:prstGeom prst="rect">
                <a:avLst/>
              </a:prstGeom>
              <a:blipFill>
                <a:blip r:embed="rId4"/>
                <a:stretch>
                  <a:fillRect l="-1682" r="-1682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E76014-98B7-4E91-951E-B422B5DFF7B5}"/>
              </a:ext>
            </a:extLst>
          </p:cNvPr>
          <p:cNvSpPr txBox="1"/>
          <p:nvPr/>
        </p:nvSpPr>
        <p:spPr>
          <a:xfrm>
            <a:off x="3881530" y="2326640"/>
            <a:ext cx="256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Hypothesis</a:t>
            </a:r>
            <a:r>
              <a:rPr lang="pt-BR" dirty="0"/>
              <a:t> competidoras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/>
              <p:nvPr/>
            </p:nvSpPr>
            <p:spPr>
              <a:xfrm>
                <a:off x="2607307" y="4717549"/>
                <a:ext cx="8723134" cy="1459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−150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410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692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314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342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344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353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464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173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285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191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5AFEA16-F8A8-4D82-B760-7BDB7B75A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307" y="4717549"/>
                <a:ext cx="8723134" cy="1459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625B8477-3CA5-4CCD-9013-384CD69D9922}"/>
              </a:ext>
            </a:extLst>
          </p:cNvPr>
          <p:cNvSpPr txBox="1">
            <a:spLocks/>
          </p:cNvSpPr>
          <p:nvPr/>
        </p:nvSpPr>
        <p:spPr bwMode="black">
          <a:xfrm>
            <a:off x="3811251" y="6179402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1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011604EA-96DB-4DA4-9123-510E16AA5207}"/>
              </a:ext>
            </a:extLst>
          </p:cNvPr>
          <p:cNvSpPr txBox="1">
            <a:spLocks/>
          </p:cNvSpPr>
          <p:nvPr/>
        </p:nvSpPr>
        <p:spPr bwMode="black">
          <a:xfrm>
            <a:off x="6050555" y="6179402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3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3C3A1AB-529E-46CC-921E-F5304C52FD0F}"/>
              </a:ext>
            </a:extLst>
          </p:cNvPr>
          <p:cNvSpPr txBox="1">
            <a:spLocks/>
          </p:cNvSpPr>
          <p:nvPr/>
        </p:nvSpPr>
        <p:spPr bwMode="black">
          <a:xfrm>
            <a:off x="9182110" y="6179810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4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856340-9FA1-4CC6-B933-CA63695A148C}"/>
                  </a:ext>
                </a:extLst>
              </p:cNvPr>
              <p:cNvSpPr txBox="1"/>
              <p:nvPr/>
            </p:nvSpPr>
            <p:spPr>
              <a:xfrm>
                <a:off x="3881530" y="3188130"/>
                <a:ext cx="3032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2.  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=200+0.1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856340-9FA1-4CC6-B933-CA63695A1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30" y="3188130"/>
                <a:ext cx="3032946" cy="369332"/>
              </a:xfrm>
              <a:prstGeom prst="rect">
                <a:avLst/>
              </a:prstGeom>
              <a:blipFill>
                <a:blip r:embed="rId6"/>
                <a:stretch>
                  <a:fillRect l="-2012" r="-1811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F2953C19-E886-4FF1-B25D-6FC80235B8F9}"/>
                  </a:ext>
                </a:extLst>
              </p:cNvPr>
              <p:cNvSpPr txBox="1"/>
              <p:nvPr/>
            </p:nvSpPr>
            <p:spPr>
              <a:xfrm>
                <a:off x="3870960" y="3589573"/>
                <a:ext cx="3262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3.  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=−150+0.4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F2953C19-E886-4FF1-B25D-6FC8023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0" y="3589573"/>
                <a:ext cx="3262175" cy="369332"/>
              </a:xfrm>
              <a:prstGeom prst="rect">
                <a:avLst/>
              </a:prstGeom>
              <a:blipFill>
                <a:blip r:embed="rId7"/>
                <a:stretch>
                  <a:fillRect l="-1682" r="-14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79BF11-5D3A-439E-B296-18FEA30DD638}"/>
              </a:ext>
            </a:extLst>
          </p:cNvPr>
          <p:cNvSpPr txBox="1"/>
          <p:nvPr/>
        </p:nvSpPr>
        <p:spPr>
          <a:xfrm rot="19223205">
            <a:off x="8281852" y="401319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Predição 1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5328044-74B7-41F5-A428-2B2496033989}"/>
              </a:ext>
            </a:extLst>
          </p:cNvPr>
          <p:cNvSpPr txBox="1"/>
          <p:nvPr/>
        </p:nvSpPr>
        <p:spPr>
          <a:xfrm rot="19223205">
            <a:off x="9079965" y="40352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Predição 2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0733CA0-3CDC-4046-BF47-6DB9FE82CC7D}"/>
              </a:ext>
            </a:extLst>
          </p:cNvPr>
          <p:cNvSpPr txBox="1"/>
          <p:nvPr/>
        </p:nvSpPr>
        <p:spPr>
          <a:xfrm rot="19223205">
            <a:off x="9945936" y="4029672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Predição 3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7A52A1B-233D-416D-B436-DB7942EE3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639" y="2439643"/>
            <a:ext cx="3981450" cy="8001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53631497-DA63-48B9-B669-7E3EF5D2D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408" y="4713130"/>
            <a:ext cx="26955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4" grpId="0"/>
      <p:bldP spid="29" grpId="0"/>
      <p:bldP spid="31" grpId="0"/>
      <p:bldP spid="28" grpId="0"/>
      <p:bldP spid="30" grpId="0"/>
      <p:bldP spid="45" grpId="0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Propriedades de Matrizes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Comutação, Associação, Identidade, Inversa e Transposta</a:t>
            </a:r>
          </a:p>
        </p:txBody>
      </p:sp>
    </p:spTree>
    <p:extLst>
      <p:ext uri="{BB962C8B-B14F-4D97-AF65-F5344CB8AC3E}">
        <p14:creationId xmlns:p14="http://schemas.microsoft.com/office/powerpoint/2010/main" val="14053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Propriedades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09C2CD-1577-41FB-8F1A-E7D1A77801FE}"/>
              </a:ext>
            </a:extLst>
          </p:cNvPr>
          <p:cNvSpPr txBox="1">
            <a:spLocks/>
          </p:cNvSpPr>
          <p:nvPr/>
        </p:nvSpPr>
        <p:spPr bwMode="black">
          <a:xfrm>
            <a:off x="643768" y="2199497"/>
            <a:ext cx="437527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Matrizes </a:t>
            </a:r>
            <a:r>
              <a:rPr lang="pt-BR" sz="2400" b="1" dirty="0">
                <a:solidFill>
                  <a:schemeClr val="tx1"/>
                </a:solidFill>
              </a:rPr>
              <a:t>não </a:t>
            </a:r>
            <a:r>
              <a:rPr lang="pt-BR" sz="2400" dirty="0">
                <a:solidFill>
                  <a:schemeClr val="tx1"/>
                </a:solidFill>
              </a:rPr>
              <a:t>são </a:t>
            </a:r>
            <a:r>
              <a:rPr lang="pt-BR" sz="2400" b="1" i="1" dirty="0">
                <a:solidFill>
                  <a:schemeClr val="tx1"/>
                </a:solidFill>
              </a:rPr>
              <a:t>comutativas</a:t>
            </a:r>
            <a:endParaRPr lang="pt-B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2F0D1B4-3ACC-41C4-83D8-55C20DD8C47E}"/>
                  </a:ext>
                </a:extLst>
              </p:cNvPr>
              <p:cNvSpPr txBox="1"/>
              <p:nvPr/>
            </p:nvSpPr>
            <p:spPr>
              <a:xfrm>
                <a:off x="4917464" y="2347642"/>
                <a:ext cx="19259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2F0D1B4-3ACC-41C4-83D8-55C20DD8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64" y="2347642"/>
                <a:ext cx="1925912" cy="369332"/>
              </a:xfrm>
              <a:prstGeom prst="rect">
                <a:avLst/>
              </a:prstGeom>
              <a:blipFill>
                <a:blip r:embed="rId3"/>
                <a:stretch>
                  <a:fillRect l="-3481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>
            <a:extLst>
              <a:ext uri="{FF2B5EF4-FFF2-40B4-BE49-F238E27FC236}">
                <a16:creationId xmlns:a16="http://schemas.microsoft.com/office/drawing/2014/main" id="{54801049-F692-4321-9F1D-2C5444955C23}"/>
              </a:ext>
            </a:extLst>
          </p:cNvPr>
          <p:cNvSpPr txBox="1">
            <a:spLocks/>
          </p:cNvSpPr>
          <p:nvPr/>
        </p:nvSpPr>
        <p:spPr bwMode="black">
          <a:xfrm>
            <a:off x="643768" y="2763377"/>
            <a:ext cx="437527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Matrizes são </a:t>
            </a:r>
            <a:r>
              <a:rPr lang="pt-BR" sz="2400" b="1" i="1" dirty="0">
                <a:solidFill>
                  <a:schemeClr val="tx1"/>
                </a:solidFill>
              </a:rPr>
              <a:t>associativas</a:t>
            </a:r>
            <a:endParaRPr lang="pt-B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303CEAB-E633-49B0-B74B-74E734F67B7E}"/>
                  </a:ext>
                </a:extLst>
              </p:cNvPr>
              <p:cNvSpPr txBox="1"/>
              <p:nvPr/>
            </p:nvSpPr>
            <p:spPr>
              <a:xfrm>
                <a:off x="4917464" y="2911522"/>
                <a:ext cx="3338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303CEAB-E633-49B0-B74B-74E734F6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64" y="2911522"/>
                <a:ext cx="3338093" cy="369332"/>
              </a:xfrm>
              <a:prstGeom prst="rect">
                <a:avLst/>
              </a:prstGeom>
              <a:blipFill>
                <a:blip r:embed="rId4"/>
                <a:stretch>
                  <a:fillRect r="-274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6AE94E1-7A0F-459B-B766-3CA7A0525384}"/>
                  </a:ext>
                </a:extLst>
              </p:cNvPr>
              <p:cNvSpPr/>
              <p:nvPr/>
            </p:nvSpPr>
            <p:spPr>
              <a:xfrm>
                <a:off x="643768" y="3992880"/>
                <a:ext cx="3739678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6AE94E1-7A0F-459B-B766-3CA7A0525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8" y="3992880"/>
                <a:ext cx="3739678" cy="708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746A70-E0D3-41D5-A62C-A334FB245EFE}"/>
                  </a:ext>
                </a:extLst>
              </p:cNvPr>
              <p:cNvSpPr/>
              <p:nvPr/>
            </p:nvSpPr>
            <p:spPr>
              <a:xfrm>
                <a:off x="643768" y="5049520"/>
                <a:ext cx="3739678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746A70-E0D3-41D5-A62C-A334FB245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8" y="5049520"/>
                <a:ext cx="3739678" cy="708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08152F9-7289-42DE-8CA6-151FD245E9C9}"/>
              </a:ext>
            </a:extLst>
          </p:cNvPr>
          <p:cNvCxnSpPr/>
          <p:nvPr/>
        </p:nvCxnSpPr>
        <p:spPr>
          <a:xfrm flipH="1">
            <a:off x="1402080" y="4701023"/>
            <a:ext cx="955040" cy="34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59531A1-5488-4715-96E6-0E43580158D6}"/>
              </a:ext>
            </a:extLst>
          </p:cNvPr>
          <p:cNvCxnSpPr/>
          <p:nvPr/>
        </p:nvCxnSpPr>
        <p:spPr>
          <a:xfrm>
            <a:off x="1503680" y="4701023"/>
            <a:ext cx="853440" cy="34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90D820A-CB34-4819-AE32-C691143ABC76}"/>
                  </a:ext>
                </a:extLst>
              </p:cNvPr>
              <p:cNvSpPr/>
              <p:nvPr/>
            </p:nvSpPr>
            <p:spPr>
              <a:xfrm>
                <a:off x="3503055" y="4644439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90D820A-CB34-4819-AE32-C691143A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55" y="4644439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14A4B17A-AAE3-4ADC-A798-B080075E0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7464" y="3992880"/>
            <a:ext cx="2971800" cy="12096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EAE6A38-FD0D-482F-9CBD-362ED4F69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4415" y="3992880"/>
            <a:ext cx="2381250" cy="10382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3ECDF68-5569-4B48-A74C-39BBBD6D6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0420" y="4824471"/>
            <a:ext cx="952500" cy="17621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F0ACE0C-9549-4265-9922-AED5E2EC6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0436" y="4875271"/>
            <a:ext cx="9239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Matriz Identidade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09C2CD-1577-41FB-8F1A-E7D1A77801FE}"/>
              </a:ext>
            </a:extLst>
          </p:cNvPr>
          <p:cNvSpPr txBox="1">
            <a:spLocks/>
          </p:cNvSpPr>
          <p:nvPr/>
        </p:nvSpPr>
        <p:spPr bwMode="black">
          <a:xfrm>
            <a:off x="643768" y="2160394"/>
            <a:ext cx="437527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 </a:t>
            </a:r>
            <a:r>
              <a:rPr lang="pt-BR" sz="2400" b="1" i="1" dirty="0">
                <a:solidFill>
                  <a:schemeClr val="tx1"/>
                </a:solidFill>
              </a:rPr>
              <a:t>Identidade</a:t>
            </a:r>
            <a:endParaRPr lang="pt-B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6C1383F8-E002-4E2D-80DB-D0CC6AD048EC}"/>
                  </a:ext>
                </a:extLst>
              </p:cNvPr>
              <p:cNvSpPr/>
              <p:nvPr/>
            </p:nvSpPr>
            <p:spPr>
              <a:xfrm>
                <a:off x="1311768" y="2855482"/>
                <a:ext cx="2596160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6C1383F8-E002-4E2D-80DB-D0CC6AD04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8" y="2855482"/>
                <a:ext cx="2596160" cy="1068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585B531-513D-4FDC-B170-AAD2CCE71A4D}"/>
                  </a:ext>
                </a:extLst>
              </p:cNvPr>
              <p:cNvSpPr/>
              <p:nvPr/>
            </p:nvSpPr>
            <p:spPr>
              <a:xfrm>
                <a:off x="1205543" y="4974502"/>
                <a:ext cx="24750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585B531-513D-4FDC-B170-AAD2CCE71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43" y="4974502"/>
                <a:ext cx="24750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589D578E-0597-440F-B854-BC045818E283}"/>
              </a:ext>
            </a:extLst>
          </p:cNvPr>
          <p:cNvSpPr txBox="1">
            <a:spLocks/>
          </p:cNvSpPr>
          <p:nvPr/>
        </p:nvSpPr>
        <p:spPr bwMode="black">
          <a:xfrm>
            <a:off x="643768" y="4342326"/>
            <a:ext cx="1896232" cy="66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Propriedade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06377BF-9FD0-4A24-B92E-45C1F2DFF2AF}"/>
                  </a:ext>
                </a:extLst>
              </p:cNvPr>
              <p:cNvSpPr/>
              <p:nvPr/>
            </p:nvSpPr>
            <p:spPr>
              <a:xfrm>
                <a:off x="1165291" y="5606678"/>
                <a:ext cx="4930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06377BF-9FD0-4A24-B92E-45C1F2DFF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91" y="5606678"/>
                <a:ext cx="493070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EF2AE3C7-876D-4441-A33D-B0183277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02" y="2871594"/>
            <a:ext cx="2876550" cy="20383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B1A9C7-C285-429E-9E4A-11D08DD8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094" y="2871594"/>
            <a:ext cx="15906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Matriz Inversa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3FDD574F-1BB0-453D-B79D-92B3E14FBEE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Nem todas as matrizes podem ser invertidas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não possuem inversa.</a:t>
                </a:r>
              </a:p>
            </p:txBody>
          </p:sp>
        </mc:Choice>
        <mc:Fallback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3FDD574F-1BB0-453D-B79D-92B3E14F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  <a:blipFill>
                <a:blip r:embed="rId3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D5A6E448-B87C-4E3F-AE42-E07137C500D4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786008" y="2981888"/>
                <a:ext cx="10619984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Apenas matrizes quadradas possuem inversa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600" b="1" i="1" dirty="0">
                    <a:solidFill>
                      <a:schemeClr val="tx1"/>
                    </a:solidFill>
                  </a:rPr>
                  <a:t>podem possuir</a:t>
                </a:r>
                <a:r>
                  <a:rPr lang="pt-BR" sz="1600" i="1" dirty="0">
                    <a:solidFill>
                      <a:schemeClr val="tx1"/>
                    </a:solidFill>
                  </a:rPr>
                  <a:t> inversa.</a:t>
                </a:r>
              </a:p>
            </p:txBody>
          </p:sp>
        </mc:Choice>
        <mc:Fallback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D5A6E448-B87C-4E3F-AE42-E07137C50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86008" y="2981888"/>
                <a:ext cx="10619984" cy="894223"/>
              </a:xfrm>
              <a:prstGeom prst="rect">
                <a:avLst/>
              </a:prstGeom>
              <a:blipFill>
                <a:blip r:embed="rId4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F5CF9DE-30B4-4905-80DA-619CA00EB48B}"/>
                  </a:ext>
                </a:extLst>
              </p:cNvPr>
              <p:cNvSpPr/>
              <p:nvPr/>
            </p:nvSpPr>
            <p:spPr>
              <a:xfrm>
                <a:off x="786008" y="4013449"/>
                <a:ext cx="3288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F5CF9DE-30B4-4905-80DA-619CA00EB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08" y="4013449"/>
                <a:ext cx="32880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/>
              <p:nvPr/>
            </p:nvSpPr>
            <p:spPr>
              <a:xfrm>
                <a:off x="662430" y="4718972"/>
                <a:ext cx="5113451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0.075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30" y="4718972"/>
                <a:ext cx="5113451" cy="708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/>
              <p:nvPr/>
            </p:nvSpPr>
            <p:spPr>
              <a:xfrm>
                <a:off x="1031715" y="5440140"/>
                <a:ext cx="833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15" y="5440140"/>
                <a:ext cx="8331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DE09280-81A8-49D4-BD07-B26985918E99}"/>
                  </a:ext>
                </a:extLst>
              </p:cNvPr>
              <p:cNvSpPr/>
              <p:nvPr/>
            </p:nvSpPr>
            <p:spPr>
              <a:xfrm>
                <a:off x="2899392" y="5440140"/>
                <a:ext cx="833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DE09280-81A8-49D4-BD07-B26985918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92" y="5440140"/>
                <a:ext cx="8331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2C981FC-394F-40D2-A6A3-7BAEFDA964F2}"/>
                  </a:ext>
                </a:extLst>
              </p:cNvPr>
              <p:cNvSpPr/>
              <p:nvPr/>
            </p:nvSpPr>
            <p:spPr>
              <a:xfrm>
                <a:off x="4767070" y="5380657"/>
                <a:ext cx="761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2C981FC-394F-40D2-A6A3-7BAEFDA96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70" y="5380657"/>
                <a:ext cx="7619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3A2D45CB-7F6B-4372-834F-8FB30372C1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6121" y="4645089"/>
            <a:ext cx="1752600" cy="1104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417008-4056-49F5-8627-1378AC47C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8517" y="4593771"/>
            <a:ext cx="2657475" cy="187642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D3C39812-68FC-4898-A85F-577926C5FDAB}"/>
              </a:ext>
            </a:extLst>
          </p:cNvPr>
          <p:cNvSpPr txBox="1">
            <a:spLocks/>
          </p:cNvSpPr>
          <p:nvPr/>
        </p:nvSpPr>
        <p:spPr bwMode="black">
          <a:xfrm>
            <a:off x="859858" y="6036410"/>
            <a:ext cx="5745421" cy="57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Matrizes que não possuem inversa são chamadas de “singulares”.</a:t>
            </a:r>
          </a:p>
        </p:txBody>
      </p:sp>
    </p:spTree>
    <p:extLst>
      <p:ext uri="{BB962C8B-B14F-4D97-AF65-F5344CB8AC3E}">
        <p14:creationId xmlns:p14="http://schemas.microsoft.com/office/powerpoint/2010/main" val="35631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Matriz Transposta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/>
              <p:nvPr/>
            </p:nvSpPr>
            <p:spPr>
              <a:xfrm>
                <a:off x="821086" y="3282542"/>
                <a:ext cx="2202462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614F29B-34CD-4BD4-AE7C-6A1FD9BDD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86" y="3282542"/>
                <a:ext cx="2202462" cy="70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/>
              <p:nvPr/>
            </p:nvSpPr>
            <p:spPr>
              <a:xfrm>
                <a:off x="1768834" y="4177212"/>
                <a:ext cx="785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7F6672A-29EB-4A5F-9A83-4A38D419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4" y="4177212"/>
                <a:ext cx="7850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19A74675-FA82-4726-87B9-F85D348C8A5F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Definição formal para matrizes transpostas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Seja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uma matriz m x n, 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, então B é uma matriz n x m.</a:t>
                </a:r>
              </a:p>
            </p:txBody>
          </p:sp>
        </mc:Choice>
        <mc:Fallback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19A74675-FA82-4726-87B9-F85D348C8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86008" y="2139027"/>
                <a:ext cx="10619984" cy="894223"/>
              </a:xfrm>
              <a:prstGeom prst="rect">
                <a:avLst/>
              </a:prstGeom>
              <a:blipFill>
                <a:blip r:embed="rId5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BEB713F-F20B-4BEA-BE22-00C890F97062}"/>
                  </a:ext>
                </a:extLst>
              </p:cNvPr>
              <p:cNvSpPr/>
              <p:nvPr/>
            </p:nvSpPr>
            <p:spPr>
              <a:xfrm>
                <a:off x="6682955" y="2340429"/>
                <a:ext cx="14200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BEB713F-F20B-4BEA-BE22-00C890F97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955" y="2340429"/>
                <a:ext cx="1420004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CEF249CE-3B7D-44AD-BABB-05A220726114}"/>
                  </a:ext>
                </a:extLst>
              </p:cNvPr>
              <p:cNvSpPr/>
              <p:nvPr/>
            </p:nvSpPr>
            <p:spPr>
              <a:xfrm>
                <a:off x="3894363" y="3108265"/>
                <a:ext cx="2507353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CEF249CE-3B7D-44AD-BABB-05A220726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63" y="3108265"/>
                <a:ext cx="2507353" cy="10689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B64C665-0B82-4431-BABA-27374A24B9CE}"/>
                  </a:ext>
                </a:extLst>
              </p:cNvPr>
              <p:cNvSpPr/>
              <p:nvPr/>
            </p:nvSpPr>
            <p:spPr>
              <a:xfrm>
                <a:off x="5380199" y="4239977"/>
                <a:ext cx="771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B64C665-0B82-4431-BABA-27374A24B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199" y="4239977"/>
                <a:ext cx="771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m 23">
            <a:extLst>
              <a:ext uri="{FF2B5EF4-FFF2-40B4-BE49-F238E27FC236}">
                <a16:creationId xmlns:a16="http://schemas.microsoft.com/office/drawing/2014/main" id="{4CAAF435-9098-429E-ABC6-4DBD08C5B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427" y="5194235"/>
            <a:ext cx="2219325" cy="74295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F3ECEFA-C75D-4F5F-8CE8-614F603FD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994" y="5161578"/>
            <a:ext cx="10477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Definindo uma 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/>
              <p:nvPr/>
            </p:nvSpPr>
            <p:spPr>
              <a:xfrm>
                <a:off x="3693163" y="2345267"/>
                <a:ext cx="2362200" cy="1565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63" y="2345267"/>
                <a:ext cx="2362200" cy="1565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370B92DF-4788-4FD3-A625-EFD50570FE4A}"/>
              </a:ext>
            </a:extLst>
          </p:cNvPr>
          <p:cNvSpPr txBox="1">
            <a:spLocks/>
          </p:cNvSpPr>
          <p:nvPr/>
        </p:nvSpPr>
        <p:spPr bwMode="black">
          <a:xfrm>
            <a:off x="6655650" y="2619443"/>
            <a:ext cx="277537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Matriz 3 x 3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3 linhas 3 colunas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/>
              <p:nvPr/>
            </p:nvSpPr>
            <p:spPr>
              <a:xfrm>
                <a:off x="2865278" y="2851110"/>
                <a:ext cx="680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278" y="2851110"/>
                <a:ext cx="6803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CA0F9E0-9AA7-4DE2-87BB-933E68CF47C9}"/>
                  </a:ext>
                </a:extLst>
              </p:cNvPr>
              <p:cNvSpPr txBox="1"/>
              <p:nvPr/>
            </p:nvSpPr>
            <p:spPr>
              <a:xfrm>
                <a:off x="2755212" y="4544786"/>
                <a:ext cx="6383478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𝑒𝑙𝑒𝑚𝑒𝑛𝑡𝑜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𝑙𝑖𝑛h𝑎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𝑐𝑜𝑙𝑢𝑛𝑎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CA0F9E0-9AA7-4DE2-87BB-933E68CF4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12" y="4544786"/>
                <a:ext cx="6383478" cy="483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C709752F-4D50-4010-9116-FAFC70FED23F}"/>
              </a:ext>
            </a:extLst>
          </p:cNvPr>
          <p:cNvSpPr txBox="1">
            <a:spLocks/>
          </p:cNvSpPr>
          <p:nvPr/>
        </p:nvSpPr>
        <p:spPr bwMode="black">
          <a:xfrm>
            <a:off x="2755212" y="5290130"/>
            <a:ext cx="371332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Dimensão de uma Matriz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nº de linhas x nº de colunas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Definindo um Vetor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/>
              <p:nvPr/>
            </p:nvSpPr>
            <p:spPr>
              <a:xfrm>
                <a:off x="3448891" y="2270880"/>
                <a:ext cx="2362200" cy="1814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3679353-AF99-4F28-8FC4-639C25FF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91" y="2270880"/>
                <a:ext cx="2362200" cy="1814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/>
              <p:nvPr/>
            </p:nvSpPr>
            <p:spPr>
              <a:xfrm>
                <a:off x="3336210" y="2879579"/>
                <a:ext cx="6656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ACC8110-21F5-4259-8C41-AF80BEA4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10" y="2879579"/>
                <a:ext cx="66563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897FB8-91E7-46E5-B3A7-E201495E305B}"/>
                  </a:ext>
                </a:extLst>
              </p:cNvPr>
              <p:cNvSpPr txBox="1"/>
              <p:nvPr/>
            </p:nvSpPr>
            <p:spPr>
              <a:xfrm>
                <a:off x="3336210" y="4654519"/>
                <a:ext cx="461010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𝑒𝑙𝑒𝑚𝑒𝑛𝑡𝑜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𝑣𝑒𝑡𝑜𝑟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897FB8-91E7-46E5-B3A7-E201495E3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10" y="4654519"/>
                <a:ext cx="4610108" cy="438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CA56910C-EA13-4137-8AB0-4D4495A72E4F}"/>
              </a:ext>
            </a:extLst>
          </p:cNvPr>
          <p:cNvSpPr txBox="1">
            <a:spLocks/>
          </p:cNvSpPr>
          <p:nvPr/>
        </p:nvSpPr>
        <p:spPr bwMode="black">
          <a:xfrm>
            <a:off x="5811091" y="2598397"/>
            <a:ext cx="277537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Vetor 4 x 1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Uma matriz especial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2542013-4758-413E-9528-EFBFD267B37E}"/>
              </a:ext>
            </a:extLst>
          </p:cNvPr>
          <p:cNvSpPr txBox="1">
            <a:spLocks/>
          </p:cNvSpPr>
          <p:nvPr/>
        </p:nvSpPr>
        <p:spPr bwMode="black">
          <a:xfrm>
            <a:off x="3336209" y="5360777"/>
            <a:ext cx="76450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Diferentes notações de indexações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V[0] ou V[1] podem indicar o primeiro elemento, dependendo do contexto </a:t>
            </a:r>
          </a:p>
        </p:txBody>
      </p:sp>
    </p:spTree>
    <p:extLst>
      <p:ext uri="{BB962C8B-B14F-4D97-AF65-F5344CB8AC3E}">
        <p14:creationId xmlns:p14="http://schemas.microsoft.com/office/powerpoint/2010/main" val="24311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Um pouco de </a:t>
            </a:r>
            <a:r>
              <a:rPr lang="pt-BR" sz="3600" dirty="0" err="1"/>
              <a:t>Octave</a:t>
            </a:r>
            <a:r>
              <a:rPr lang="pt-BR" sz="3600" dirty="0"/>
              <a:t>/MATLAB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BA99931-CBA2-4B4F-A4E9-7E9AE5DA3962}"/>
                  </a:ext>
                </a:extLst>
              </p:cNvPr>
              <p:cNvSpPr txBox="1"/>
              <p:nvPr/>
            </p:nvSpPr>
            <p:spPr>
              <a:xfrm>
                <a:off x="1198867" y="2332556"/>
                <a:ext cx="2362200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BA99931-CBA2-4B4F-A4E9-7E9AE5DA3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67" y="2332556"/>
                <a:ext cx="2362200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B32B8A-B966-4930-A236-0EB1CC91DCCF}"/>
                  </a:ext>
                </a:extLst>
              </p:cNvPr>
              <p:cNvSpPr txBox="1"/>
              <p:nvPr/>
            </p:nvSpPr>
            <p:spPr>
              <a:xfrm>
                <a:off x="1198867" y="2745354"/>
                <a:ext cx="5822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B32B8A-B966-4930-A236-0EB1CC91D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67" y="2745354"/>
                <a:ext cx="582211" cy="369332"/>
              </a:xfrm>
              <a:prstGeom prst="rect">
                <a:avLst/>
              </a:prstGeom>
              <a:blipFill>
                <a:blip r:embed="rId4"/>
                <a:stretch>
                  <a:fillRect l="-12632" r="-5263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A3B73F07-7BA4-416A-A3C7-D6AEA0F2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737" y="2444245"/>
            <a:ext cx="8019901" cy="586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6AD7CD1-55D8-497C-9B0B-CFFB457EEE8A}"/>
                  </a:ext>
                </a:extLst>
              </p:cNvPr>
              <p:cNvSpPr txBox="1"/>
              <p:nvPr/>
            </p:nvSpPr>
            <p:spPr>
              <a:xfrm>
                <a:off x="1975267" y="4205751"/>
                <a:ext cx="809400" cy="1695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6AD7CD1-55D8-497C-9B0B-CFFB457E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67" y="4205751"/>
                <a:ext cx="809400" cy="1695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32A7335-08EF-4DE3-B512-C65244631974}"/>
                  </a:ext>
                </a:extLst>
              </p:cNvPr>
              <p:cNvSpPr txBox="1"/>
              <p:nvPr/>
            </p:nvSpPr>
            <p:spPr>
              <a:xfrm>
                <a:off x="1415883" y="4791209"/>
                <a:ext cx="5593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32A7335-08EF-4DE3-B512-C65244631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83" y="4791209"/>
                <a:ext cx="559384" cy="369332"/>
              </a:xfrm>
              <a:prstGeom prst="rect">
                <a:avLst/>
              </a:prstGeom>
              <a:blipFill>
                <a:blip r:embed="rId7"/>
                <a:stretch>
                  <a:fillRect l="-7609" r="-4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B6B76E59-EE2E-4E08-B2C1-CE793D831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213" y="4693816"/>
            <a:ext cx="3197581" cy="5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Um pouco de </a:t>
            </a:r>
            <a:r>
              <a:rPr lang="pt-BR" sz="3600" dirty="0" err="1"/>
              <a:t>Octave</a:t>
            </a:r>
            <a:r>
              <a:rPr lang="pt-BR" sz="3600" dirty="0"/>
              <a:t>/MATLAB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23EE3E-7D7E-4E63-809A-75951C92F104}"/>
              </a:ext>
            </a:extLst>
          </p:cNvPr>
          <p:cNvSpPr txBox="1">
            <a:spLocks/>
          </p:cNvSpPr>
          <p:nvPr/>
        </p:nvSpPr>
        <p:spPr bwMode="black">
          <a:xfrm>
            <a:off x="833279" y="2089730"/>
            <a:ext cx="371332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Linhas e colunas da matriz 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Retornando valores em duas variáveis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24840F-3F92-48E0-B206-5B38A4A8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09" y="2341578"/>
            <a:ext cx="6038850" cy="39052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DF161F2-FF4D-4362-B85A-B2B4B1412948}"/>
              </a:ext>
            </a:extLst>
          </p:cNvPr>
          <p:cNvSpPr txBox="1">
            <a:spLocks/>
          </p:cNvSpPr>
          <p:nvPr/>
        </p:nvSpPr>
        <p:spPr bwMode="black">
          <a:xfrm>
            <a:off x="833279" y="3071863"/>
            <a:ext cx="371332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Linhas e colunas da matriz 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Retornando valores variável única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A93801-F141-4DD2-B3AC-2FDB79D9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109" y="3253691"/>
            <a:ext cx="6267450" cy="400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990E2E-5E77-444F-99D0-E4ED2AE41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109" y="3756229"/>
            <a:ext cx="5229225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ítulo 1">
                <a:extLst>
                  <a:ext uri="{FF2B5EF4-FFF2-40B4-BE49-F238E27FC236}">
                    <a16:creationId xmlns:a16="http://schemas.microsoft.com/office/drawing/2014/main" id="{68DAEC02-9922-4FAA-946E-F9552CDA8CFA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33279" y="4451930"/>
                <a:ext cx="3713322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Dimensões do vetor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Retorna sempre [n, 1]</a:t>
                </a:r>
              </a:p>
            </p:txBody>
          </p:sp>
        </mc:Choice>
        <mc:Fallback xmlns="">
          <p:sp>
            <p:nvSpPr>
              <p:cNvPr id="18" name="Título 1">
                <a:extLst>
                  <a:ext uri="{FF2B5EF4-FFF2-40B4-BE49-F238E27FC236}">
                    <a16:creationId xmlns:a16="http://schemas.microsoft.com/office/drawing/2014/main" id="{68DAEC02-9922-4FAA-946E-F9552CDA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33279" y="4451930"/>
                <a:ext cx="3713322" cy="894223"/>
              </a:xfrm>
              <a:prstGeom prst="rect">
                <a:avLst/>
              </a:prstGeom>
              <a:blipFill>
                <a:blip r:embed="rId6"/>
                <a:stretch>
                  <a:fillRect l="-26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6B75F975-1E33-487A-B952-83A21DF76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109" y="4694253"/>
            <a:ext cx="3209925" cy="40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ítulo 1">
                <a:extLst>
                  <a:ext uri="{FF2B5EF4-FFF2-40B4-BE49-F238E27FC236}">
                    <a16:creationId xmlns:a16="http://schemas.microsoft.com/office/drawing/2014/main" id="{AFD4040E-774B-4DE3-A958-A6296DCC0CA2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33279" y="5384885"/>
                <a:ext cx="3713322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Indexando matriz e vetor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Elementos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ítulo 1">
                <a:extLst>
                  <a:ext uri="{FF2B5EF4-FFF2-40B4-BE49-F238E27FC236}">
                    <a16:creationId xmlns:a16="http://schemas.microsoft.com/office/drawing/2014/main" id="{AFD4040E-774B-4DE3-A958-A6296DCC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33279" y="5384885"/>
                <a:ext cx="3713322" cy="894223"/>
              </a:xfrm>
              <a:prstGeom prst="rect">
                <a:avLst/>
              </a:prstGeom>
              <a:blipFill>
                <a:blip r:embed="rId8"/>
                <a:stretch>
                  <a:fillRect l="-26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FF4DDAD7-8EA6-4456-A0D0-C61A9FE38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3109" y="5536721"/>
            <a:ext cx="6057900" cy="5905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E4B0943-7260-4A9A-80ED-299183DC5E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446" y="5755796"/>
            <a:ext cx="8572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Operações Algébricas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Soma e Multiplicação envolvendo Matrizes e Vetores</a:t>
            </a:r>
          </a:p>
        </p:txBody>
      </p:sp>
    </p:spTree>
    <p:extLst>
      <p:ext uri="{BB962C8B-B14F-4D97-AF65-F5344CB8AC3E}">
        <p14:creationId xmlns:p14="http://schemas.microsoft.com/office/powerpoint/2010/main" val="33926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Adição e Subtração de Matrizes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/>
              <p:nvPr/>
            </p:nvSpPr>
            <p:spPr>
              <a:xfrm>
                <a:off x="2217587" y="2420519"/>
                <a:ext cx="4326467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587" y="2420519"/>
                <a:ext cx="4326467" cy="100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43E9CEE-AAA1-4997-A57E-7A04E530F0D0}"/>
                  </a:ext>
                </a:extLst>
              </p:cNvPr>
              <p:cNvSpPr txBox="1"/>
              <p:nvPr/>
            </p:nvSpPr>
            <p:spPr>
              <a:xfrm>
                <a:off x="5341787" y="2385052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43E9CEE-AAA1-4997-A57E-7A04E530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87" y="2385052"/>
                <a:ext cx="238848" cy="369332"/>
              </a:xfrm>
              <a:prstGeom prst="rect">
                <a:avLst/>
              </a:prstGeom>
              <a:blipFill>
                <a:blip r:embed="rId4"/>
                <a:stretch>
                  <a:fillRect l="-30769" r="-35897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1FB686-6E41-4289-A256-A02AFF77E301}"/>
              </a:ext>
            </a:extLst>
          </p:cNvPr>
          <p:cNvSpPr txBox="1"/>
          <p:nvPr/>
        </p:nvSpPr>
        <p:spPr>
          <a:xfrm>
            <a:off x="5383465" y="2740093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2400" b="0" dirty="0"/>
              <a:t>4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C0FB610-475C-4E9E-BC05-42FDCD3A3FDD}"/>
                  </a:ext>
                </a:extLst>
              </p:cNvPr>
              <p:cNvSpPr txBox="1"/>
              <p:nvPr/>
            </p:nvSpPr>
            <p:spPr>
              <a:xfrm>
                <a:off x="5350254" y="3109425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C0FB610-475C-4E9E-BC05-42FDCD3A3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254" y="3109425"/>
                <a:ext cx="238847" cy="369332"/>
              </a:xfrm>
              <a:prstGeom prst="rect">
                <a:avLst/>
              </a:prstGeom>
              <a:blipFill>
                <a:blip r:embed="rId5"/>
                <a:stretch>
                  <a:fillRect l="-30769" r="-30769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426C43E-548B-4CC2-88AB-8F268E906063}"/>
                  </a:ext>
                </a:extLst>
              </p:cNvPr>
              <p:cNvSpPr txBox="1"/>
              <p:nvPr/>
            </p:nvSpPr>
            <p:spPr>
              <a:xfrm>
                <a:off x="5864403" y="3095135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426C43E-548B-4CC2-88AB-8F268E906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3" y="3095135"/>
                <a:ext cx="238847" cy="369332"/>
              </a:xfrm>
              <a:prstGeom prst="rect">
                <a:avLst/>
              </a:prstGeom>
              <a:blipFill>
                <a:blip r:embed="rId6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316F0ABE-AA45-4714-B332-8D2F4C4F4F48}"/>
                  </a:ext>
                </a:extLst>
              </p:cNvPr>
              <p:cNvSpPr txBox="1"/>
              <p:nvPr/>
            </p:nvSpPr>
            <p:spPr>
              <a:xfrm>
                <a:off x="5779442" y="2754384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316F0ABE-AA45-4714-B332-8D2F4C4F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442" y="2754384"/>
                <a:ext cx="408766" cy="369332"/>
              </a:xfrm>
              <a:prstGeom prst="rect">
                <a:avLst/>
              </a:prstGeom>
              <a:blipFill>
                <a:blip r:embed="rId7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59DE493-AAB7-4CA2-897A-31579464F357}"/>
                  </a:ext>
                </a:extLst>
              </p:cNvPr>
              <p:cNvSpPr txBox="1"/>
              <p:nvPr/>
            </p:nvSpPr>
            <p:spPr>
              <a:xfrm>
                <a:off x="5748184" y="2385052"/>
                <a:ext cx="471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59DE493-AAB7-4CA2-897A-31579464F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84" y="2385052"/>
                <a:ext cx="471283" cy="369332"/>
              </a:xfrm>
              <a:prstGeom prst="rect">
                <a:avLst/>
              </a:prstGeom>
              <a:blipFill>
                <a:blip r:embed="rId8"/>
                <a:stretch>
                  <a:fillRect l="-15584" r="-16883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lipse 7">
            <a:extLst>
              <a:ext uri="{FF2B5EF4-FFF2-40B4-BE49-F238E27FC236}">
                <a16:creationId xmlns:a16="http://schemas.microsoft.com/office/drawing/2014/main" id="{27A31C3B-5248-4DBC-A341-2F21DDF7B12E}"/>
              </a:ext>
            </a:extLst>
          </p:cNvPr>
          <p:cNvSpPr/>
          <p:nvPr/>
        </p:nvSpPr>
        <p:spPr>
          <a:xfrm>
            <a:off x="2488520" y="2438494"/>
            <a:ext cx="313267" cy="30159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68E5862-7482-4119-B5CC-112F85E69103}"/>
              </a:ext>
            </a:extLst>
          </p:cNvPr>
          <p:cNvSpPr/>
          <p:nvPr/>
        </p:nvSpPr>
        <p:spPr>
          <a:xfrm>
            <a:off x="3758519" y="2452785"/>
            <a:ext cx="313267" cy="30159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42EACE6-ABDF-4F2A-B859-38BECF39D4BD}"/>
              </a:ext>
            </a:extLst>
          </p:cNvPr>
          <p:cNvSpPr/>
          <p:nvPr/>
        </p:nvSpPr>
        <p:spPr>
          <a:xfrm>
            <a:off x="2964032" y="2438494"/>
            <a:ext cx="313267" cy="30159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F5CDCFC-EE2E-4C42-887A-7D0502BF7AA6}"/>
              </a:ext>
            </a:extLst>
          </p:cNvPr>
          <p:cNvSpPr/>
          <p:nvPr/>
        </p:nvSpPr>
        <p:spPr>
          <a:xfrm>
            <a:off x="4270593" y="2402060"/>
            <a:ext cx="448297" cy="36933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F8582EBA-F67E-46EB-B9B2-893051FA00A4}"/>
              </a:ext>
            </a:extLst>
          </p:cNvPr>
          <p:cNvSpPr txBox="1">
            <a:spLocks/>
          </p:cNvSpPr>
          <p:nvPr/>
        </p:nvSpPr>
        <p:spPr bwMode="black">
          <a:xfrm>
            <a:off x="2603771" y="3478757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A62AC755-A70A-4C9E-9907-7606D0D5B5D3}"/>
              </a:ext>
            </a:extLst>
          </p:cNvPr>
          <p:cNvSpPr txBox="1">
            <a:spLocks/>
          </p:cNvSpPr>
          <p:nvPr/>
        </p:nvSpPr>
        <p:spPr bwMode="black">
          <a:xfrm>
            <a:off x="2161296" y="5607653"/>
            <a:ext cx="76450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Somente é possível somar matrizes de dimensões iguais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Pelo próprio método de soma, diferentes operações se mostram impossíveis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6DCF294C-1459-4FB8-ADD4-616A36F38CCD}"/>
              </a:ext>
            </a:extLst>
          </p:cNvPr>
          <p:cNvSpPr txBox="1">
            <a:spLocks/>
          </p:cNvSpPr>
          <p:nvPr/>
        </p:nvSpPr>
        <p:spPr bwMode="black">
          <a:xfrm>
            <a:off x="3954659" y="3478757"/>
            <a:ext cx="783540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3E0E6A76-8256-4030-A8AE-C92861AA6AC3}"/>
              </a:ext>
            </a:extLst>
          </p:cNvPr>
          <p:cNvSpPr txBox="1">
            <a:spLocks/>
          </p:cNvSpPr>
          <p:nvPr/>
        </p:nvSpPr>
        <p:spPr bwMode="black">
          <a:xfrm>
            <a:off x="5478141" y="3478757"/>
            <a:ext cx="725496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AF9B4A6-48D1-47F9-8BF8-D07C52E892EA}"/>
                  </a:ext>
                </a:extLst>
              </p:cNvPr>
              <p:cNvSpPr txBox="1"/>
              <p:nvPr/>
            </p:nvSpPr>
            <p:spPr>
              <a:xfrm>
                <a:off x="2220563" y="4117906"/>
                <a:ext cx="4326467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AF9B4A6-48D1-47F9-8BF8-D07C52E89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563" y="4117906"/>
                <a:ext cx="4326467" cy="10084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FC673-AB78-45E5-BA39-CE766E300B28}"/>
                  </a:ext>
                </a:extLst>
              </p:cNvPr>
              <p:cNvSpPr txBox="1"/>
              <p:nvPr/>
            </p:nvSpPr>
            <p:spPr>
              <a:xfrm>
                <a:off x="5344763" y="4082439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FC673-AB78-45E5-BA39-CE766E300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763" y="4082439"/>
                <a:ext cx="238847" cy="369332"/>
              </a:xfrm>
              <a:prstGeom prst="rect">
                <a:avLst/>
              </a:prstGeom>
              <a:blipFill>
                <a:blip r:embed="rId10"/>
                <a:stretch>
                  <a:fillRect l="-30769" r="-30769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B2328E-824D-4D7F-9008-3B070C6305AB}"/>
                  </a:ext>
                </a:extLst>
              </p:cNvPr>
              <p:cNvSpPr txBox="1"/>
              <p:nvPr/>
            </p:nvSpPr>
            <p:spPr>
              <a:xfrm>
                <a:off x="5353230" y="4806812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B2328E-824D-4D7F-9008-3B070C63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230" y="4806812"/>
                <a:ext cx="238847" cy="369332"/>
              </a:xfrm>
              <a:prstGeom prst="rect">
                <a:avLst/>
              </a:prstGeom>
              <a:blipFill>
                <a:blip r:embed="rId11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A6B6B35-1416-4AF3-A117-743F42C9F048}"/>
                  </a:ext>
                </a:extLst>
              </p:cNvPr>
              <p:cNvSpPr txBox="1"/>
              <p:nvPr/>
            </p:nvSpPr>
            <p:spPr>
              <a:xfrm>
                <a:off x="5867379" y="4792522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A6B6B35-1416-4AF3-A117-743F42C9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79" y="4792522"/>
                <a:ext cx="238847" cy="369332"/>
              </a:xfrm>
              <a:prstGeom prst="rect">
                <a:avLst/>
              </a:prstGeom>
              <a:blipFill>
                <a:blip r:embed="rId12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ABD00CE-D04F-4BAF-AC1D-38DDDF5B7FF4}"/>
                  </a:ext>
                </a:extLst>
              </p:cNvPr>
              <p:cNvSpPr txBox="1"/>
              <p:nvPr/>
            </p:nvSpPr>
            <p:spPr>
              <a:xfrm>
                <a:off x="5872866" y="4444626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ABD00CE-D04F-4BAF-AC1D-38DDDF5B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866" y="4444626"/>
                <a:ext cx="238847" cy="369332"/>
              </a:xfrm>
              <a:prstGeom prst="rect">
                <a:avLst/>
              </a:prstGeom>
              <a:blipFill>
                <a:blip r:embed="rId13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24EAFB5-20B4-40F0-B0B9-383A1C4DA8DE}"/>
                  </a:ext>
                </a:extLst>
              </p:cNvPr>
              <p:cNvSpPr txBox="1"/>
              <p:nvPr/>
            </p:nvSpPr>
            <p:spPr>
              <a:xfrm>
                <a:off x="5751160" y="4082439"/>
                <a:ext cx="471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24EAFB5-20B4-40F0-B0B9-383A1C4D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160" y="4082439"/>
                <a:ext cx="471283" cy="369332"/>
              </a:xfrm>
              <a:prstGeom prst="rect">
                <a:avLst/>
              </a:prstGeom>
              <a:blipFill>
                <a:blip r:embed="rId14"/>
                <a:stretch>
                  <a:fillRect l="-14103" r="-16667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ítulo 1">
            <a:extLst>
              <a:ext uri="{FF2B5EF4-FFF2-40B4-BE49-F238E27FC236}">
                <a16:creationId xmlns:a16="http://schemas.microsoft.com/office/drawing/2014/main" id="{6C63041C-EDD4-4676-9954-5974023745BB}"/>
              </a:ext>
            </a:extLst>
          </p:cNvPr>
          <p:cNvSpPr txBox="1">
            <a:spLocks/>
          </p:cNvSpPr>
          <p:nvPr/>
        </p:nvSpPr>
        <p:spPr bwMode="black">
          <a:xfrm>
            <a:off x="2606747" y="5176144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5C9FA1C2-CC0B-42A2-9280-FE729A39D18A}"/>
              </a:ext>
            </a:extLst>
          </p:cNvPr>
          <p:cNvSpPr txBox="1">
            <a:spLocks/>
          </p:cNvSpPr>
          <p:nvPr/>
        </p:nvSpPr>
        <p:spPr bwMode="black">
          <a:xfrm>
            <a:off x="3957635" y="5176144"/>
            <a:ext cx="783540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25E55E13-22D0-49F8-ABBA-48187128A739}"/>
              </a:ext>
            </a:extLst>
          </p:cNvPr>
          <p:cNvSpPr txBox="1">
            <a:spLocks/>
          </p:cNvSpPr>
          <p:nvPr/>
        </p:nvSpPr>
        <p:spPr bwMode="black">
          <a:xfrm>
            <a:off x="5481117" y="5176144"/>
            <a:ext cx="725496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D86CB40E-72A1-438F-8D80-A74F516E61A8}"/>
                  </a:ext>
                </a:extLst>
              </p:cNvPr>
              <p:cNvSpPr txBox="1"/>
              <p:nvPr/>
            </p:nvSpPr>
            <p:spPr>
              <a:xfrm>
                <a:off x="5358717" y="4444626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D86CB40E-72A1-438F-8D80-A74F516E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17" y="4444626"/>
                <a:ext cx="238847" cy="369332"/>
              </a:xfrm>
              <a:prstGeom prst="rect">
                <a:avLst/>
              </a:prstGeom>
              <a:blipFill>
                <a:blip r:embed="rId15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06208C2F-9116-47B2-AF45-4CE05389F6FB}"/>
              </a:ext>
            </a:extLst>
          </p:cNvPr>
          <p:cNvSpPr txBox="1"/>
          <p:nvPr/>
        </p:nvSpPr>
        <p:spPr>
          <a:xfrm>
            <a:off x="1328617" y="2771392"/>
            <a:ext cx="82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5CF44F-71C5-492D-9811-FCE1E3B550A6}"/>
              </a:ext>
            </a:extLst>
          </p:cNvPr>
          <p:cNvSpPr txBox="1"/>
          <p:nvPr/>
        </p:nvSpPr>
        <p:spPr>
          <a:xfrm>
            <a:off x="1098026" y="4451771"/>
            <a:ext cx="128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Subtração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E47BB257-D2BC-44BB-B103-60D88A691B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4552" y="2420519"/>
            <a:ext cx="1962150" cy="10096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72313E08-DACA-47C1-9116-14859D7D7E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86921" y="2438494"/>
            <a:ext cx="2200275" cy="10287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3BF8271E-6366-4D6E-ADED-A2B2C531E8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79777" y="4084994"/>
            <a:ext cx="2171700" cy="6858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07DC4FFB-5AD4-41D4-AB7B-7105149DC4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0315" y="4082439"/>
            <a:ext cx="20097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2" grpId="0"/>
      <p:bldP spid="23" grpId="0"/>
      <p:bldP spid="24" grpId="0"/>
      <p:bldP spid="25" grpId="0"/>
      <p:bldP spid="8" grpId="0" animBg="1"/>
      <p:bldP spid="8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3" grpId="0"/>
      <p:bldP spid="34" grpId="0"/>
      <p:bldP spid="35" grpId="0"/>
      <p:bldP spid="36" grpId="0"/>
      <p:bldP spid="38" grpId="0"/>
      <p:bldP spid="40" grpId="0"/>
      <p:bldP spid="41" grpId="0"/>
      <p:bldP spid="42" grpId="0"/>
      <p:bldP spid="43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e Divisão por Escalar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/>
              <p:nvPr/>
            </p:nvSpPr>
            <p:spPr>
              <a:xfrm>
                <a:off x="2065187" y="2420519"/>
                <a:ext cx="4326467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87" y="2420519"/>
                <a:ext cx="4326467" cy="100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06208C2F-9116-47B2-AF45-4CE05389F6FB}"/>
              </a:ext>
            </a:extLst>
          </p:cNvPr>
          <p:cNvSpPr txBox="1"/>
          <p:nvPr/>
        </p:nvSpPr>
        <p:spPr>
          <a:xfrm>
            <a:off x="1098026" y="2784282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Multiplicação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5CF44F-71C5-492D-9811-FCE1E3B550A6}"/>
              </a:ext>
            </a:extLst>
          </p:cNvPr>
          <p:cNvSpPr txBox="1"/>
          <p:nvPr/>
        </p:nvSpPr>
        <p:spPr>
          <a:xfrm>
            <a:off x="1098026" y="4451771"/>
            <a:ext cx="128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Divisão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877384A-E951-4369-80A2-7F1897028134}"/>
                  </a:ext>
                </a:extLst>
              </p:cNvPr>
              <p:cNvSpPr txBox="1"/>
              <p:nvPr/>
            </p:nvSpPr>
            <p:spPr>
              <a:xfrm>
                <a:off x="2065187" y="4215550"/>
                <a:ext cx="5605815" cy="821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877384A-E951-4369-80A2-7F1897028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87" y="4215550"/>
                <a:ext cx="5605815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DAE3ADCF-D730-474A-BE8A-34055306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77" y="2420519"/>
            <a:ext cx="2838450" cy="571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7F05CF-197F-417C-BA16-29246A4BF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384" y="2420519"/>
            <a:ext cx="1209675" cy="971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05764F-F214-4706-83F6-348F715D3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1" y="4215550"/>
            <a:ext cx="2200275" cy="6667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8F7498-FB83-4E57-A045-C016FF235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21" y="4215550"/>
            <a:ext cx="21050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18E9C3-18D8-4310-B2AD-01CAA026E6F3}"/>
              </a:ext>
            </a:extLst>
          </p:cNvPr>
          <p:cNvSpPr txBox="1">
            <a:spLocks/>
          </p:cNvSpPr>
          <p:nvPr/>
        </p:nvSpPr>
        <p:spPr bwMode="black">
          <a:xfrm>
            <a:off x="958427" y="45787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Multiplicação Matriz * vetor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/>
              <p:nvPr/>
            </p:nvSpPr>
            <p:spPr>
              <a:xfrm>
                <a:off x="805347" y="2422891"/>
                <a:ext cx="4904780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C93A998-645D-419B-AD62-FA98B87F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47" y="2422891"/>
                <a:ext cx="4904780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33321C5-CD9C-48CF-984D-4C8D6E025AD7}"/>
                  </a:ext>
                </a:extLst>
              </p:cNvPr>
              <p:cNvSpPr txBox="1"/>
              <p:nvPr/>
            </p:nvSpPr>
            <p:spPr>
              <a:xfrm>
                <a:off x="3421655" y="2422891"/>
                <a:ext cx="1686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1∗1+3∗5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33321C5-CD9C-48CF-984D-4C8D6E02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55" y="2422891"/>
                <a:ext cx="1686487" cy="369332"/>
              </a:xfrm>
              <a:prstGeom prst="rect">
                <a:avLst/>
              </a:prstGeom>
              <a:blipFill>
                <a:blip r:embed="rId4"/>
                <a:stretch>
                  <a:fillRect l="-3610" r="-4332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3A4029D-2640-4B52-819A-9D79B7B1215C}"/>
                  </a:ext>
                </a:extLst>
              </p:cNvPr>
              <p:cNvSpPr txBox="1"/>
              <p:nvPr/>
            </p:nvSpPr>
            <p:spPr>
              <a:xfrm>
                <a:off x="3421655" y="2741279"/>
                <a:ext cx="1686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∗1+0∗5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3A4029D-2640-4B52-819A-9D79B7B12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55" y="2741279"/>
                <a:ext cx="1686487" cy="369332"/>
              </a:xfrm>
              <a:prstGeom prst="rect">
                <a:avLst/>
              </a:prstGeom>
              <a:blipFill>
                <a:blip r:embed="rId5"/>
                <a:stretch>
                  <a:fillRect l="-3610" r="-433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79C3EC-293E-4762-B035-415E1492329B}"/>
                  </a:ext>
                </a:extLst>
              </p:cNvPr>
              <p:cNvSpPr txBox="1"/>
              <p:nvPr/>
            </p:nvSpPr>
            <p:spPr>
              <a:xfrm>
                <a:off x="3421654" y="3059667"/>
                <a:ext cx="1686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2∗1+1∗5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79C3EC-293E-4762-B035-415E14923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54" y="3059667"/>
                <a:ext cx="1686487" cy="369332"/>
              </a:xfrm>
              <a:prstGeom prst="rect">
                <a:avLst/>
              </a:prstGeom>
              <a:blipFill>
                <a:blip r:embed="rId6"/>
                <a:stretch>
                  <a:fillRect l="-3610" r="-433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9ADAE1D8-29C0-4035-AF18-B20566C92010}"/>
                  </a:ext>
                </a:extLst>
              </p:cNvPr>
              <p:cNvSpPr/>
              <p:nvPr/>
            </p:nvSpPr>
            <p:spPr>
              <a:xfrm>
                <a:off x="5280375" y="2392658"/>
                <a:ext cx="1153714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9ADAE1D8-29C0-4035-AF18-B20566C9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375" y="2392658"/>
                <a:ext cx="1153714" cy="106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3311A0A4-059B-432D-90B6-860F19222AD3}"/>
              </a:ext>
            </a:extLst>
          </p:cNvPr>
          <p:cNvSpPr/>
          <p:nvPr/>
        </p:nvSpPr>
        <p:spPr>
          <a:xfrm>
            <a:off x="1359309" y="2434671"/>
            <a:ext cx="313267" cy="301599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E01428B-0BDB-45F1-B7B2-B0360E045700}"/>
              </a:ext>
            </a:extLst>
          </p:cNvPr>
          <p:cNvSpPr/>
          <p:nvPr/>
        </p:nvSpPr>
        <p:spPr>
          <a:xfrm>
            <a:off x="2591623" y="2606552"/>
            <a:ext cx="313267" cy="301599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0F5D4DB-34E8-4B30-8170-8EB7A957D93F}"/>
              </a:ext>
            </a:extLst>
          </p:cNvPr>
          <p:cNvSpPr/>
          <p:nvPr/>
        </p:nvSpPr>
        <p:spPr>
          <a:xfrm>
            <a:off x="1822695" y="2427929"/>
            <a:ext cx="313267" cy="30159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FADDD09-9EFB-40BC-B4AB-95B670DA803E}"/>
              </a:ext>
            </a:extLst>
          </p:cNvPr>
          <p:cNvSpPr/>
          <p:nvPr/>
        </p:nvSpPr>
        <p:spPr>
          <a:xfrm>
            <a:off x="2591623" y="2952065"/>
            <a:ext cx="313267" cy="30159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33B701D-CA9F-499C-92C8-9CD51B3FB02C}"/>
              </a:ext>
            </a:extLst>
          </p:cNvPr>
          <p:cNvSpPr txBox="1">
            <a:spLocks/>
          </p:cNvSpPr>
          <p:nvPr/>
        </p:nvSpPr>
        <p:spPr bwMode="black">
          <a:xfrm>
            <a:off x="1462435" y="3459232"/>
            <a:ext cx="673527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2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0F335EE-320E-4EAA-A8F6-F425956F5306}"/>
              </a:ext>
            </a:extLst>
          </p:cNvPr>
          <p:cNvSpPr txBox="1">
            <a:spLocks/>
          </p:cNvSpPr>
          <p:nvPr/>
        </p:nvSpPr>
        <p:spPr bwMode="black">
          <a:xfrm>
            <a:off x="2446232" y="3459231"/>
            <a:ext cx="596629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2 x 1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3A34FEC-CE80-48A6-9218-EDE3D025D16B}"/>
              </a:ext>
            </a:extLst>
          </p:cNvPr>
          <p:cNvSpPr txBox="1">
            <a:spLocks/>
          </p:cNvSpPr>
          <p:nvPr/>
        </p:nvSpPr>
        <p:spPr bwMode="black">
          <a:xfrm>
            <a:off x="5710127" y="3489465"/>
            <a:ext cx="596629" cy="38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3 x 1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98CF8702-F78D-4B9E-924A-56A71317A636}"/>
              </a:ext>
            </a:extLst>
          </p:cNvPr>
          <p:cNvSpPr txBox="1">
            <a:spLocks/>
          </p:cNvSpPr>
          <p:nvPr/>
        </p:nvSpPr>
        <p:spPr bwMode="black">
          <a:xfrm>
            <a:off x="1206256" y="5337270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Em uma multiplicação Matriz*vetor, o resultado sempre é um vetor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Dimensões m x n multiplicada por n x 1 resultam em m x 1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F89D39F-BFA3-4894-B2FD-5A982F63F689}"/>
              </a:ext>
            </a:extLst>
          </p:cNvPr>
          <p:cNvSpPr txBox="1">
            <a:spLocks/>
          </p:cNvSpPr>
          <p:nvPr/>
        </p:nvSpPr>
        <p:spPr bwMode="black">
          <a:xfrm>
            <a:off x="1206256" y="4346527"/>
            <a:ext cx="1061998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Regra para multiplicação Matrix*vetor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Somente é possível se há uma matriz com dimensões </a:t>
            </a:r>
            <a:r>
              <a:rPr lang="pt-BR" sz="1600" b="1" i="1" dirty="0">
                <a:solidFill>
                  <a:schemeClr val="tx1"/>
                </a:solidFill>
              </a:rPr>
              <a:t>m x n </a:t>
            </a:r>
            <a:r>
              <a:rPr lang="pt-BR" sz="1600" i="1" dirty="0">
                <a:solidFill>
                  <a:schemeClr val="tx1"/>
                </a:solidFill>
              </a:rPr>
              <a:t>e um vetor com dimensões </a:t>
            </a:r>
            <a:r>
              <a:rPr lang="pt-BR" sz="1600" b="1" i="1" dirty="0">
                <a:solidFill>
                  <a:schemeClr val="tx1"/>
                </a:solidFill>
              </a:rPr>
              <a:t>n x 1</a:t>
            </a:r>
            <a:endParaRPr lang="pt-BR" sz="1600" i="1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A quantidade de linhas do vetor deve ser </a:t>
            </a:r>
            <a:r>
              <a:rPr lang="pt-BR" sz="1600" b="1" i="1" dirty="0">
                <a:solidFill>
                  <a:schemeClr val="tx1"/>
                </a:solidFill>
              </a:rPr>
              <a:t>igual</a:t>
            </a:r>
            <a:r>
              <a:rPr lang="pt-BR" sz="1600" i="1" dirty="0">
                <a:solidFill>
                  <a:schemeClr val="tx1"/>
                </a:solidFill>
              </a:rPr>
              <a:t> a quantidade de colunas da matriz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073574-85BF-4F3E-A997-9736D30AD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218" y="2437135"/>
            <a:ext cx="2752725" cy="10001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E98B7C0-9759-406D-B55F-DF74706AB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8060" y="2489340"/>
            <a:ext cx="7334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1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892</TotalTime>
  <Words>774</Words>
  <Application>Microsoft Office PowerPoint</Application>
  <PresentationFormat>Widescreen</PresentationFormat>
  <Paragraphs>188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Calibri</vt:lpstr>
      <vt:lpstr>Cambria Math</vt:lpstr>
      <vt:lpstr>Wingdings</vt:lpstr>
      <vt:lpstr>Assuntos educacionais 16X9</vt:lpstr>
      <vt:lpstr>Matrizes e Vetores</vt:lpstr>
      <vt:lpstr>Apresentação do PowerPoint</vt:lpstr>
      <vt:lpstr>Apresentação do PowerPoint</vt:lpstr>
      <vt:lpstr>Apresentação do PowerPoint</vt:lpstr>
      <vt:lpstr>Apresentação do PowerPoint</vt:lpstr>
      <vt:lpstr>Operações Algébricas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Propriedades de Matrizes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do Título</dc:title>
  <dc:creator>thiagoPanini</dc:creator>
  <cp:lastModifiedBy>thiagoPanini</cp:lastModifiedBy>
  <cp:revision>42</cp:revision>
  <dcterms:created xsi:type="dcterms:W3CDTF">2018-11-17T18:36:19Z</dcterms:created>
  <dcterms:modified xsi:type="dcterms:W3CDTF">2018-11-18T20:27:08Z</dcterms:modified>
</cp:coreProperties>
</file>